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7" r:id="rId2"/>
    <p:sldId id="268" r:id="rId3"/>
    <p:sldId id="262" r:id="rId4"/>
    <p:sldId id="258" r:id="rId5"/>
    <p:sldId id="259" r:id="rId6"/>
    <p:sldId id="256" r:id="rId7"/>
    <p:sldId id="257" r:id="rId8"/>
    <p:sldId id="260" r:id="rId9"/>
    <p:sldId id="261" r:id="rId10"/>
    <p:sldId id="263" r:id="rId11"/>
    <p:sldId id="265" r:id="rId12"/>
    <p:sldId id="266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143" userDrawn="1">
          <p15:clr>
            <a:srgbClr val="A4A3A4"/>
          </p15:clr>
        </p15:guide>
        <p15:guide id="3" orient="horz" pos="7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1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696"/>
      </p:cViewPr>
      <p:guideLst>
        <p:guide orient="horz" pos="595"/>
        <p:guide pos="143"/>
        <p:guide orient="horz" pos="7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84889-709B-48A1-99B7-B247AD0A69B4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835A3-C79B-4582-9698-46B0EFE6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588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EFAB4-CCE9-B786-3C44-23437B2BA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684426-04ED-ECA1-9F93-092D0DB8F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F32ED-7CD6-B115-CABA-F918C2CA2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3D35-9FC9-4CD7-86BF-E9E9E226DB91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972C0-FC48-6373-50F6-FD4672E1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3DD34C-516B-452F-D2D5-76A3ABC00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F5D3-50C8-42E5-ABF5-42E060BB3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75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6045A-8A58-154A-E1EF-506215BE5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129FF-E059-C62C-69BC-C7A5B6B58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47CFC-35C4-BCB4-7B51-EE4BC5C8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3D35-9FC9-4CD7-86BF-E9E9E226DB91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A8096C-CDB2-C22D-75EB-546AFE1C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35C1D-9893-73B3-5305-8ABAC522D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F5D3-50C8-42E5-ABF5-42E060BB3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97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8B7BE8-40F7-C0A2-F360-6A3075B2CC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BD4E1A-6560-CC7A-CEE1-B303C2364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1D2396-EE91-0ED4-A0C8-3EA5C72D6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3D35-9FC9-4CD7-86BF-E9E9E226DB91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B4E17-64B4-0B00-56C1-952507019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C4CEEA-6166-8B2F-7BE3-5545A66EC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F5D3-50C8-42E5-ABF5-42E060BB3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075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AA937-14DC-2C4B-B67A-943EC883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C73DE9-5C10-510E-025D-BB12278FB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398975-AF12-BDD0-6017-6463E8C8C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3D35-9FC9-4CD7-86BF-E9E9E226DB91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A52772-0948-D510-C04B-21F390F6D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8A7894-EA6F-4CF5-0B71-D6BDF794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F5D3-50C8-42E5-ABF5-42E060BB3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78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3ABFB-F76E-6F46-FF26-CFD400158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5CF979-E131-D3F4-1BEF-B2E6BED0E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642CD6-6FDB-9ADD-887B-209604D19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3D35-9FC9-4CD7-86BF-E9E9E226DB91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C2244D-DC4A-6F15-1F14-037EFD7E0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15CB1-9DE4-DD38-F03B-A0238FA96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F5D3-50C8-42E5-ABF5-42E060BB3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8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7180F-3B7E-5DF2-FDF3-DC1771A48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93A8E-B6A7-078F-1369-D4E2F39484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4DD47-B1D1-FD20-5023-C73CEB5C1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7056ED-F12F-92C0-6228-430E3BA33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3D35-9FC9-4CD7-86BF-E9E9E226DB91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FD7FE8-8B1F-0569-4C33-E816FF676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A3CE92-55E3-BAB3-16C8-CFCFD22CC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F5D3-50C8-42E5-ABF5-42E060BB3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530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6012C-E165-F6BD-FCB4-511497F4C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6A8FC1-8175-0127-E0DF-69DDB328C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32B3F8-776B-EC56-8682-5B2507DE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A77B1F-F055-B649-5E72-B65504592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8FE937-0B33-A57C-9C99-1608A6A3DB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3AA119-276D-E512-AF3B-48BB439C7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3D35-9FC9-4CD7-86BF-E9E9E226DB91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03769D-B014-4717-0CE8-A3E1A28AD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15D77D-1417-F99B-9F93-C9A0FC1B6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F5D3-50C8-42E5-ABF5-42E060BB3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63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88265-2812-8933-7994-3E7AABE6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A7A998-11A0-325C-7F80-7629820B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3D35-9FC9-4CD7-86BF-E9E9E226DB91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D919AF-AC37-A04C-419B-AEDAFFE5B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59F417-60A0-5B8E-8344-09195BD7B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F5D3-50C8-42E5-ABF5-42E060BB3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86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9CB0F1-7292-61E8-50D8-DB689C75A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3D35-9FC9-4CD7-86BF-E9E9E226DB91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E102A4-E2DC-0A45-55B0-0654AF29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B2A49C-5DA0-41B9-8088-39BE3F5DB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F5D3-50C8-42E5-ABF5-42E060BB3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385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33A3E-2863-D713-C2BF-679E3C37E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67910-3C9F-0511-43BC-20CAAA8A3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7BE236-DF3C-1493-1863-3F372CB1E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C1AE62-6506-FFDF-44DB-2145CE76A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3D35-9FC9-4CD7-86BF-E9E9E226DB91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A029E1-2384-CA7C-60AD-FF04E73C0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27B7DA-D1CE-B8AB-E9A5-ACA9030B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F5D3-50C8-42E5-ABF5-42E060BB3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24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D42E4F-BC0E-FD24-A57A-C7B941095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47EF46-E256-0C1B-B78C-63B3092B37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F869B9-B4F5-BF0E-5B7A-86AEF6E79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89AB1B-1B5F-686A-A0DD-1E725C33B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3D35-9FC9-4CD7-86BF-E9E9E226DB91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3F11BF-03F2-2D91-F29F-1AABE5057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7268C7-9033-24A0-314D-C44E918F4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F5D3-50C8-42E5-ABF5-42E060BB3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17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B72C31-B41D-BDCE-FB95-473E6FC96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598525-1275-8A12-88CF-1AC082CC1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4BFF8-B21D-C17F-E0B5-7E4C95984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33D35-9FC9-4CD7-86BF-E9E9E226DB91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F34CD1-3BDD-C36D-8A34-CE7131779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9D2B58-F88C-5157-2E12-8CCFA26DD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8F5D3-50C8-42E5-ABF5-42E060BB3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0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자동차, 도로, 나무이(가) 표시된 사진&#10;&#10;자동 생성된 설명">
            <a:extLst>
              <a:ext uri="{FF2B5EF4-FFF2-40B4-BE49-F238E27FC236}">
                <a16:creationId xmlns:a16="http://schemas.microsoft.com/office/drawing/2014/main" id="{55409CBE-2E56-1137-492D-C59CBCAA2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" y="1626188"/>
            <a:ext cx="5760000" cy="3605625"/>
          </a:xfrm>
          <a:prstGeom prst="rect">
            <a:avLst/>
          </a:prstGeom>
        </p:spPr>
      </p:pic>
      <p:pic>
        <p:nvPicPr>
          <p:cNvPr id="7" name="그림 6" descr="텍스트, 자동차, 도로, 나무이(가) 표시된 사진&#10;&#10;자동 생성된 설명">
            <a:extLst>
              <a:ext uri="{FF2B5EF4-FFF2-40B4-BE49-F238E27FC236}">
                <a16:creationId xmlns:a16="http://schemas.microsoft.com/office/drawing/2014/main" id="{C9FC431A-ECCD-FD20-54A1-2AE397BD3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00" y="1626188"/>
            <a:ext cx="5760000" cy="3605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AB572A-3383-7FB4-C405-6EDE1D8C9904}"/>
              </a:ext>
            </a:extLst>
          </p:cNvPr>
          <p:cNvSpPr txBox="1"/>
          <p:nvPr/>
        </p:nvSpPr>
        <p:spPr>
          <a:xfrm>
            <a:off x="2089222" y="5508852"/>
            <a:ext cx="108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yolov5m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C2008-C66D-B4BF-1A18-495055B311B6}"/>
              </a:ext>
            </a:extLst>
          </p:cNvPr>
          <p:cNvSpPr txBox="1"/>
          <p:nvPr/>
        </p:nvSpPr>
        <p:spPr>
          <a:xfrm>
            <a:off x="8691990" y="5508852"/>
            <a:ext cx="12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yolov5s6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774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2AE594-B172-3BE0-E204-48AD540C87B2}"/>
              </a:ext>
            </a:extLst>
          </p:cNvPr>
          <p:cNvSpPr txBox="1"/>
          <p:nvPr/>
        </p:nvSpPr>
        <p:spPr>
          <a:xfrm>
            <a:off x="227013" y="298232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Adaptive NMS 2019</a:t>
            </a:r>
          </a:p>
          <a:p>
            <a:r>
              <a:rPr lang="en-US" altLang="ko-KR" dirty="0"/>
              <a:t>Refining Pedestrian Detection in a Crowd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4E4162-5BF1-AB71-47DB-0CB19C525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1233488"/>
            <a:ext cx="4029637" cy="4953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494668-A219-67A5-1000-6D99871F31DA}"/>
              </a:ext>
            </a:extLst>
          </p:cNvPr>
          <p:cNvSpPr txBox="1"/>
          <p:nvPr/>
        </p:nvSpPr>
        <p:spPr>
          <a:xfrm>
            <a:off x="3982255" y="1411069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NM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: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에 대한 적응형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NMS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임계값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endParaRPr lang="en-US" altLang="ko-KR" dirty="0">
              <a:solidFill>
                <a:srgbClr val="000000"/>
              </a:solidFill>
              <a:latin typeface="noto"/>
            </a:endParaRP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dM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 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객체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M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커버의 밀도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CA57C8-A452-241F-E2E5-B6EE7E271B0A}"/>
              </a:ext>
            </a:extLst>
          </p:cNvPr>
          <p:cNvSpPr txBox="1"/>
          <p:nvPr/>
        </p:nvSpPr>
        <p:spPr>
          <a:xfrm>
            <a:off x="3982255" y="2338733"/>
            <a:ext cx="60936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에서 멀리 떨어진 이웃한 상자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iou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(M, bi) &lt;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Nt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가 원래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NMS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와 동일하게 유지될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(2) 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이 혼잡한 영역에 위치하면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dM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&gt;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Nt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) 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의 밀도는 적응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NMS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로 사용된다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</a:p>
          <a:p>
            <a:pPr marL="342900" indent="-342900">
              <a:buFontTx/>
              <a:buAutoNum type="arabicParenBoth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이웃한 제안들은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M(3)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주변에 다른 물체를 찾을 수 있기 때문에 보존된다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희소 영역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dM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≤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Nt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에 있는 객체의 경우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NMS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임계값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NM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은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Nt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와 같다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그러면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가지치기 단계는 동등하다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742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2AE594-B172-3BE0-E204-48AD540C87B2}"/>
              </a:ext>
            </a:extLst>
          </p:cNvPr>
          <p:cNvSpPr txBox="1"/>
          <p:nvPr/>
        </p:nvSpPr>
        <p:spPr>
          <a:xfrm>
            <a:off x="227013" y="298232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Adaptive NMS 2019</a:t>
            </a:r>
          </a:p>
          <a:p>
            <a:r>
              <a:rPr lang="en-US" altLang="ko-KR" dirty="0"/>
              <a:t>Refining Pedestrian Detection in a Crowd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99B489-44B5-A0CA-661D-6F2F80322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563"/>
            <a:ext cx="10658475" cy="3513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D3BCD1-7D4C-E955-D739-D2A3FAD06859}"/>
              </a:ext>
            </a:extLst>
          </p:cNvPr>
          <p:cNvSpPr txBox="1"/>
          <p:nvPr/>
        </p:nvSpPr>
        <p:spPr>
          <a:xfrm>
            <a:off x="821530" y="5243513"/>
            <a:ext cx="9015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밀도 예측이 어렵기 때문에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컨볼루션</a:t>
            </a:r>
            <a:r>
              <a:rPr lang="ko-KR" altLang="en-US" dirty="0"/>
              <a:t> 레이어의 추가 </a:t>
            </a:r>
            <a:r>
              <a:rPr lang="ko-KR" altLang="en-US" dirty="0" err="1"/>
              <a:t>서브넷</a:t>
            </a:r>
            <a:r>
              <a:rPr lang="ko-KR" altLang="en-US" dirty="0"/>
              <a:t> 설계</a:t>
            </a:r>
            <a:endParaRPr lang="en-US" altLang="ko-KR" dirty="0"/>
          </a:p>
          <a:p>
            <a:r>
              <a:rPr lang="ko-KR" altLang="en-US" dirty="0"/>
              <a:t>이 서브넷이 </a:t>
            </a:r>
            <a:r>
              <a:rPr lang="en-US" altLang="ko-KR" dirty="0"/>
              <a:t>2</a:t>
            </a:r>
            <a:r>
              <a:rPr lang="ko-KR" altLang="en-US" dirty="0"/>
              <a:t>단계 및 </a:t>
            </a:r>
            <a:r>
              <a:rPr lang="en-US" altLang="ko-KR" dirty="0"/>
              <a:t>1</a:t>
            </a:r>
            <a:r>
              <a:rPr lang="ko-KR" altLang="en-US" dirty="0"/>
              <a:t>단계 검출기화 호환</a:t>
            </a:r>
            <a:endParaRPr lang="en-US" altLang="ko-KR" dirty="0"/>
          </a:p>
          <a:p>
            <a:r>
              <a:rPr lang="en-US" altLang="ko-KR" dirty="0"/>
              <a:t>RPN</a:t>
            </a:r>
            <a:r>
              <a:rPr lang="ko-KR" altLang="en-US" dirty="0"/>
              <a:t>뒤에 밀도 서브넷을 구축</a:t>
            </a:r>
          </a:p>
        </p:txBody>
      </p:sp>
    </p:spTree>
    <p:extLst>
      <p:ext uri="{BB962C8B-B14F-4D97-AF65-F5344CB8AC3E}">
        <p14:creationId xmlns:p14="http://schemas.microsoft.com/office/powerpoint/2010/main" val="380809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0FABAD-7C01-407C-C3F6-1EFC884CE738}"/>
              </a:ext>
            </a:extLst>
          </p:cNvPr>
          <p:cNvSpPr txBox="1"/>
          <p:nvPr/>
        </p:nvSpPr>
        <p:spPr>
          <a:xfrm>
            <a:off x="227013" y="298232"/>
            <a:ext cx="8674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"/>
              </a:rPr>
              <a:t>IPO-NMS 2022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 …</a:t>
            </a:r>
            <a:r>
              <a:rPr lang="en-US" altLang="ko-KR" dirty="0"/>
              <a:t>Based on the Improved NMS Algorithm and Faster R-CNN  - </a:t>
            </a:r>
            <a:r>
              <a:rPr lang="ko-KR" altLang="en-US" dirty="0"/>
              <a:t>무너진 건물 인식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1D8727-873D-B0C7-6145-891E605E6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13" y="3168395"/>
            <a:ext cx="3943900" cy="3391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CE9707-B608-90D2-AA2C-35FB942DF04E}"/>
              </a:ext>
            </a:extLst>
          </p:cNvPr>
          <p:cNvSpPr txBox="1"/>
          <p:nvPr/>
        </p:nvSpPr>
        <p:spPr>
          <a:xfrm>
            <a:off x="549276" y="1352034"/>
            <a:ext cx="46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IOU</a:t>
            </a:r>
            <a:r>
              <a:rPr lang="ko-KR" altLang="en-US" dirty="0"/>
              <a:t>가 아닌 </a:t>
            </a:r>
            <a:r>
              <a:rPr lang="en-US" altLang="ko-KR" dirty="0"/>
              <a:t>IPO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새로운 평가 전략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AA345D-85AB-680F-0D1A-FF8D2A7D2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6" y="1721366"/>
            <a:ext cx="2934109" cy="18100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F02289-890C-4386-2301-E5C96721B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734" y="2607671"/>
            <a:ext cx="5420481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36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96B947-4EA0-CA72-64DB-18AEE40C9656}"/>
              </a:ext>
            </a:extLst>
          </p:cNvPr>
          <p:cNvSpPr txBox="1"/>
          <p:nvPr/>
        </p:nvSpPr>
        <p:spPr>
          <a:xfrm>
            <a:off x="264314" y="596371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Set NMS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39CE83-B436-DBED-A6FC-876F8F67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4" y="1275258"/>
            <a:ext cx="5758088" cy="51959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E4C39B-A270-34D7-7B39-D431EF118335}"/>
              </a:ext>
            </a:extLst>
          </p:cNvPr>
          <p:cNvSpPr txBox="1"/>
          <p:nvPr/>
        </p:nvSpPr>
        <p:spPr>
          <a:xfrm>
            <a:off x="6022402" y="1584813"/>
            <a:ext cx="60936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일련의 인스턴스를 예측하기 위해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K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감지 함수를 도입하여 일련의 예측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P(bi)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를 생성하는 것만으로 간단한 확장을 도입한다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0200B2-4C59-7AF7-48EC-CE86B0A35E48}"/>
              </a:ext>
            </a:extLst>
          </p:cNvPr>
          <p:cNvSpPr txBox="1"/>
          <p:nvPr/>
        </p:nvSpPr>
        <p:spPr>
          <a:xfrm>
            <a:off x="5834068" y="2817698"/>
            <a:ext cx="60936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EMD</a:t>
            </a:r>
            <a:r>
              <a:rPr lang="ko-KR" altLang="en-US" dirty="0"/>
              <a:t>손실 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인스턴스 집합 예측의 학습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둘째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군중 장면에서 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순진한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NMS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의 단점을 극복하는 것을 목표로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서로 다른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제안의 중복을 억제하기 위해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Set NMS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라는 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새로운 후처리 방법이 도입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007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3E90AE-9D45-87B4-B092-F57587F44F3D}"/>
              </a:ext>
            </a:extLst>
          </p:cNvPr>
          <p:cNvSpPr txBox="1"/>
          <p:nvPr/>
        </p:nvSpPr>
        <p:spPr>
          <a:xfrm>
            <a:off x="241078" y="279812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Soft-NMS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FOR VIDEO OBJECT DETECTION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BC4880-0AB4-6339-1852-B186EC59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78" y="1233488"/>
            <a:ext cx="4615606" cy="4438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9B8096-E6EB-40B9-C7F1-38533DE723D1}"/>
              </a:ext>
            </a:extLst>
          </p:cNvPr>
          <p:cNvSpPr txBox="1"/>
          <p:nvPr/>
        </p:nvSpPr>
        <p:spPr>
          <a:xfrm>
            <a:off x="5286375" y="3786188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으로 억제하는 대신 감소</a:t>
            </a:r>
          </a:p>
        </p:txBody>
      </p:sp>
    </p:spTree>
    <p:extLst>
      <p:ext uri="{BB962C8B-B14F-4D97-AF65-F5344CB8AC3E}">
        <p14:creationId xmlns:p14="http://schemas.microsoft.com/office/powerpoint/2010/main" val="4266464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1C1F11A-B133-8385-18EA-1D54A9BFDE9D}"/>
              </a:ext>
            </a:extLst>
          </p:cNvPr>
          <p:cNvSpPr txBox="1"/>
          <p:nvPr/>
        </p:nvSpPr>
        <p:spPr>
          <a:xfrm>
            <a:off x="241078" y="279812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SEQ-NMS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FOR VIDEO OBJECT DETECTION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99350E-A755-4AB8-ACFC-63C576F15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78" y="1233487"/>
            <a:ext cx="7744278" cy="31274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BE90B2-BB3E-CCEC-6670-D1406D25354F}"/>
              </a:ext>
            </a:extLst>
          </p:cNvPr>
          <p:cNvSpPr txBox="1"/>
          <p:nvPr/>
        </p:nvSpPr>
        <p:spPr>
          <a:xfrm>
            <a:off x="528638" y="4668328"/>
            <a:ext cx="10244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Seq-NMS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는 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임계치보다 높은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(0.5)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IoU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가 있는 경우 인접 프레임의 경계 상자를 연결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noto"/>
              </a:rPr>
              <a:t>그 다음 상자를 선택하여 </a:t>
            </a:r>
            <a:r>
              <a:rPr lang="ko-KR" altLang="en-US" dirty="0" err="1">
                <a:solidFill>
                  <a:srgbClr val="000000"/>
                </a:solidFill>
                <a:latin typeface="noto"/>
              </a:rPr>
              <a:t>스퀀스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 점수 합계 최대화</a:t>
            </a:r>
            <a:endParaRPr lang="en-US" altLang="ko-KR" dirty="0">
              <a:solidFill>
                <a:srgbClr val="000000"/>
              </a:solidFill>
              <a:latin typeface="noto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noto"/>
              </a:rPr>
              <a:t>그 다음 선택하 상자는 각각의 프레임에서 겹치는 상자들 억제에 사용</a:t>
            </a:r>
            <a:endParaRPr lang="en-US" altLang="ko-KR" dirty="0">
              <a:solidFill>
                <a:srgbClr val="000000"/>
              </a:solidFill>
              <a:latin typeface="noto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이후 시퀀스의 최대점수 또는 평균 사용하여 정렬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</p:txBody>
      </p:sp>
    </p:spTree>
    <p:extLst>
      <p:ext uri="{BB962C8B-B14F-4D97-AF65-F5344CB8AC3E}">
        <p14:creationId xmlns:p14="http://schemas.microsoft.com/office/powerpoint/2010/main" val="3658527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B40626-8DFD-9200-E03F-E5A840A227D6}"/>
              </a:ext>
            </a:extLst>
          </p:cNvPr>
          <p:cNvSpPr txBox="1"/>
          <p:nvPr/>
        </p:nvSpPr>
        <p:spPr>
          <a:xfrm>
            <a:off x="235402" y="291982"/>
            <a:ext cx="8666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Overlap map prediction model (OLMM) 2022</a:t>
            </a:r>
          </a:p>
          <a:p>
            <a:r>
              <a:rPr lang="en-US" altLang="ko-KR" dirty="0"/>
              <a:t>Selection of object detections using overlap map predictions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DF49CA-BE2E-C238-E873-0D2D48CB5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5994"/>
            <a:ext cx="6077798" cy="3982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3E4A73-46D0-53F7-A842-06BC6689E816}"/>
              </a:ext>
            </a:extLst>
          </p:cNvPr>
          <p:cNvSpPr txBox="1"/>
          <p:nvPr/>
        </p:nvSpPr>
        <p:spPr>
          <a:xfrm>
            <a:off x="7908402" y="291981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noto"/>
              </a:rPr>
              <a:t>영상 분할 알고리즘 </a:t>
            </a:r>
            <a:endParaRPr lang="en-US" altLang="ko-KR" dirty="0">
              <a:solidFill>
                <a:srgbClr val="000000"/>
              </a:solidFill>
              <a:latin typeface="noto"/>
            </a:endParaRP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HRnet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, Deeplabv3 –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폴리곤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4B2462-B3DD-28FC-6A1C-28BC86E8B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02" y="1233488"/>
            <a:ext cx="7449590" cy="26197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FCD94B-6EAE-4AC2-E6DD-F464397A7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362" y="4148404"/>
            <a:ext cx="5030138" cy="246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45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93457B-0920-6F35-A031-C3110A8312AF}"/>
              </a:ext>
            </a:extLst>
          </p:cNvPr>
          <p:cNvSpPr txBox="1"/>
          <p:nvPr/>
        </p:nvSpPr>
        <p:spPr>
          <a:xfrm>
            <a:off x="227013" y="298232"/>
            <a:ext cx="8492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NMS-Loss 2021</a:t>
            </a:r>
          </a:p>
          <a:p>
            <a:r>
              <a:rPr lang="en-US" altLang="ko-KR" dirty="0"/>
              <a:t>Learning with Non-Maximum Suppression for Crowded Pedestrian Detection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3C23DE-79CB-EDFB-4CEA-19FEC3D86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1233488"/>
            <a:ext cx="4402860" cy="5661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095E52-C306-654F-3B17-3AF911381B7A}"/>
              </a:ext>
            </a:extLst>
          </p:cNvPr>
          <p:cNvSpPr txBox="1"/>
          <p:nvPr/>
        </p:nvSpPr>
        <p:spPr>
          <a:xfrm>
            <a:off x="4515094" y="1638347"/>
            <a:ext cx="6094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대응하는 실측 진리 지수를 포함하는 집합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를 사용한다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latin typeface="noto"/>
              </a:rPr>
              <a:t>잘못된 보관된 예측을 찾아 야 하므로 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pull loss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는 </a:t>
            </a:r>
            <a:endParaRPr lang="en-US" altLang="ko-KR" dirty="0">
              <a:solidFill>
                <a:srgbClr val="000000"/>
              </a:solidFill>
              <a:latin typeface="noto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noto"/>
              </a:rPr>
              <a:t>현재 최대 점수 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A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가 최대인지 체크하고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,  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아니라면</a:t>
            </a:r>
            <a:endParaRPr lang="en-US" altLang="ko-KR" dirty="0">
              <a:solidFill>
                <a:srgbClr val="000000"/>
              </a:solidFill>
              <a:latin typeface="noto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noto"/>
              </a:rPr>
              <a:t>Bm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과 예측 최대점수 </a:t>
            </a:r>
            <a:r>
              <a:rPr lang="en-US" altLang="ko-KR" dirty="0" err="1">
                <a:solidFill>
                  <a:srgbClr val="000000"/>
                </a:solidFill>
                <a:latin typeface="noto"/>
              </a:rPr>
              <a:t>bmax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사이에서 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Pull loss 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진행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900567-B224-1FAC-2F7C-03EB7528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475" y="4333523"/>
            <a:ext cx="5582429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60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31395F-0579-A459-7D79-DDCCE59D9903}"/>
              </a:ext>
            </a:extLst>
          </p:cNvPr>
          <p:cNvSpPr txBox="1"/>
          <p:nvPr/>
        </p:nvSpPr>
        <p:spPr>
          <a:xfrm>
            <a:off x="238588" y="286657"/>
            <a:ext cx="9635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Hierarchy-NMS</a:t>
            </a:r>
            <a:r>
              <a:rPr lang="en-US" altLang="ko-KR" dirty="0"/>
              <a:t> 2020</a:t>
            </a:r>
          </a:p>
          <a:p>
            <a:r>
              <a:rPr lang="en-US" altLang="ko-KR" dirty="0"/>
              <a:t>Merging Candidate Bounding Boxes for Cerebrospinal Fluid Cell Image Segmentation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6D8406-99DD-EB98-D884-AA68CDE5A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59" y="1261934"/>
            <a:ext cx="7428905" cy="3881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DBAA3-C7CF-3D87-C404-041A76C6E72D}"/>
              </a:ext>
            </a:extLst>
          </p:cNvPr>
          <p:cNvSpPr txBox="1"/>
          <p:nvPr/>
        </p:nvSpPr>
        <p:spPr>
          <a:xfrm>
            <a:off x="235402" y="5323288"/>
            <a:ext cx="11865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NMS</a:t>
            </a:r>
            <a:r>
              <a:rPr lang="ko-KR" altLang="en-US" dirty="0"/>
              <a:t>기반에 트리를 이용하여 서로 동일한 깊이에 해당하지만 다른 부모에 속하는 상자는 비교하지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트리의 각 노드에 대해 하위 노드는 상위 노드에 해당하는 상자 안에 포함된 상자를 나타냄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430E7A-A8E6-8D94-D568-BCED4C35B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008" y="2184395"/>
            <a:ext cx="4865992" cy="233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4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366464-78E3-FA18-BBEC-02EBB4B4FBFE}"/>
              </a:ext>
            </a:extLst>
          </p:cNvPr>
          <p:cNvSpPr txBox="1"/>
          <p:nvPr/>
        </p:nvSpPr>
        <p:spPr>
          <a:xfrm>
            <a:off x="235402" y="291982"/>
            <a:ext cx="8666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Visibility Guided NMS 2020</a:t>
            </a:r>
          </a:p>
          <a:p>
            <a:r>
              <a:rPr lang="en-US" altLang="ko-KR" dirty="0"/>
              <a:t>Efficient Boosting of </a:t>
            </a:r>
            <a:r>
              <a:rPr lang="en-US" altLang="ko-KR" dirty="0" err="1"/>
              <a:t>Amodal</a:t>
            </a:r>
            <a:r>
              <a:rPr lang="en-US" altLang="ko-KR" dirty="0"/>
              <a:t> Object Detection in Crowded Traffic Scenes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15BA3E-DAA7-9B3C-083E-428E1095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02" y="1233488"/>
            <a:ext cx="9041030" cy="2366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8C568-644D-E4A3-96D5-57EFE90F3E52}"/>
              </a:ext>
            </a:extLst>
          </p:cNvPr>
          <p:cNvSpPr txBox="1"/>
          <p:nvPr/>
        </p:nvSpPr>
        <p:spPr>
          <a:xfrm>
            <a:off x="227014" y="3719147"/>
            <a:ext cx="472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픽셀 기반 경계에서 </a:t>
            </a:r>
            <a:r>
              <a:rPr lang="en-US" altLang="ko-KR" dirty="0"/>
              <a:t>NMS </a:t>
            </a:r>
            <a:r>
              <a:rPr lang="ko-KR" altLang="en-US" dirty="0"/>
              <a:t>수행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00583F-C118-EDE2-614D-1233BA074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709" y="3516533"/>
            <a:ext cx="5391902" cy="33246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CE0054-26FB-ED4C-331A-CD2F167C9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02" y="4333903"/>
            <a:ext cx="5220429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85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578ED5-7872-A67E-EF96-6C8C5ED30A0C}"/>
              </a:ext>
            </a:extLst>
          </p:cNvPr>
          <p:cNvSpPr txBox="1"/>
          <p:nvPr/>
        </p:nvSpPr>
        <p:spPr>
          <a:xfrm>
            <a:off x="243065" y="321382"/>
            <a:ext cx="6933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NOH-NMS 2020</a:t>
            </a:r>
          </a:p>
          <a:p>
            <a:r>
              <a:rPr lang="en-US" altLang="ko-KR" dirty="0"/>
              <a:t>Improving Pedestrian Detection by Nearby Objects Hallucination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B9768-8B3D-97FF-744A-CFE78721FF47}"/>
              </a:ext>
            </a:extLst>
          </p:cNvPr>
          <p:cNvSpPr txBox="1"/>
          <p:nvPr/>
        </p:nvSpPr>
        <p:spPr>
          <a:xfrm>
            <a:off x="4748514" y="1429171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Region-of-Interest(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RoI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을 기반으로 각 제안서 근처에 있는 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객체는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Gaussian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분포로 환각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(hallucination)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을 나타낸다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65BCFF-8021-BE0E-1387-82E26C80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5" y="1233488"/>
            <a:ext cx="4328987" cy="5410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5FD043-D269-5616-008D-B3B89A25F1CC}"/>
              </a:ext>
            </a:extLst>
          </p:cNvPr>
          <p:cNvSpPr txBox="1"/>
          <p:nvPr/>
        </p:nvSpPr>
        <p:spPr>
          <a:xfrm>
            <a:off x="2860016" y="5624512"/>
            <a:ext cx="17120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NOH - NMS</a:t>
            </a:r>
            <a:r>
              <a:rPr lang="ko-KR" altLang="en-US" sz="1200" dirty="0"/>
              <a:t>로 대체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C1AC70-9D8D-9CAF-01B7-6853BE60C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805" y="2990849"/>
            <a:ext cx="6868484" cy="27721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643689-A40C-DC42-9ED7-52B0856D9EDE}"/>
              </a:ext>
            </a:extLst>
          </p:cNvPr>
          <p:cNvSpPr txBox="1"/>
          <p:nvPr/>
        </p:nvSpPr>
        <p:spPr>
          <a:xfrm>
            <a:off x="4918821" y="2536960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근방 객체 분포 </a:t>
            </a:r>
            <a:r>
              <a:rPr lang="en-US" altLang="ko-KR" dirty="0" err="1"/>
              <a:t>PpM</a:t>
            </a:r>
            <a:r>
              <a:rPr lang="ko-KR" altLang="en-US" dirty="0"/>
              <a:t>을 </a:t>
            </a:r>
            <a:r>
              <a:rPr lang="en-US" altLang="ko-KR" dirty="0"/>
              <a:t>NMS</a:t>
            </a:r>
            <a:r>
              <a:rPr lang="ko-KR" altLang="en-US" dirty="0"/>
              <a:t>에 도입</a:t>
            </a:r>
            <a:endParaRPr lang="en-US" altLang="ko-KR" dirty="0"/>
          </a:p>
          <a:p>
            <a:r>
              <a:rPr lang="en-US" altLang="ko-KR" dirty="0"/>
              <a:t>probability distribution functions (PDFs)</a:t>
            </a:r>
          </a:p>
        </p:txBody>
      </p:sp>
    </p:spTree>
    <p:extLst>
      <p:ext uri="{BB962C8B-B14F-4D97-AF65-F5344CB8AC3E}">
        <p14:creationId xmlns:p14="http://schemas.microsoft.com/office/powerpoint/2010/main" val="2534088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5598FC-E3A2-2642-8CE4-B82DCB78C61E}"/>
              </a:ext>
            </a:extLst>
          </p:cNvPr>
          <p:cNvSpPr txBox="1"/>
          <p:nvPr/>
        </p:nvSpPr>
        <p:spPr>
          <a:xfrm>
            <a:off x="257533" y="309807"/>
            <a:ext cx="7416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noto"/>
              </a:rPr>
              <a:t>SELSA </a:t>
            </a:r>
            <a:r>
              <a:rPr lang="en-US" altLang="ko-KR" b="1" dirty="0"/>
              <a:t>2019</a:t>
            </a:r>
          </a:p>
          <a:p>
            <a:r>
              <a:rPr lang="en-US" altLang="ko-KR" dirty="0"/>
              <a:t>Sequence Level Semantics Aggregation for Video Object Detection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6E0B88-8588-F572-208F-9BC69468E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13" y="1233488"/>
            <a:ext cx="6963747" cy="2333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4F2A13-BB79-8D75-8192-5521B3C8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2139"/>
            <a:ext cx="8211696" cy="27340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FA494B-572F-E039-B456-7D101A97BB8D}"/>
              </a:ext>
            </a:extLst>
          </p:cNvPr>
          <p:cNvSpPr txBox="1"/>
          <p:nvPr/>
        </p:nvSpPr>
        <p:spPr>
          <a:xfrm>
            <a:off x="6096000" y="2165929"/>
            <a:ext cx="64167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비디오 감지를 시퀀스 레벨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멀티샷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감지 문제로 </a:t>
            </a:r>
            <a:endParaRPr lang="en-US" altLang="ko-KR" dirty="0">
              <a:solidFill>
                <a:srgbClr val="000000"/>
              </a:solidFill>
              <a:latin typeface="noto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취급한 다음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VID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작업의 글로벌 클러스터링 관점 도입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이러한 뷰를 현재 심층 객체에 통합하기 위해 탐지 파이프라인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비디오 정보를 완전히 활용하기 위해 간단하지만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효과적인 시퀀스 레벨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시맨틱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집계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(SELSA)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모듈 도입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noto"/>
              </a:rPr>
              <a:t>Seq-NMS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8380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528</Words>
  <Application>Microsoft Office PowerPoint</Application>
  <PresentationFormat>와이드스크린</PresentationFormat>
  <Paragraphs>64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noto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우영</dc:creator>
  <cp:lastModifiedBy>우영</cp:lastModifiedBy>
  <cp:revision>50</cp:revision>
  <dcterms:created xsi:type="dcterms:W3CDTF">2022-09-28T00:24:09Z</dcterms:created>
  <dcterms:modified xsi:type="dcterms:W3CDTF">2022-09-29T04:29:48Z</dcterms:modified>
</cp:coreProperties>
</file>